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56" r:id="rId6"/>
    <p:sldId id="279" r:id="rId7"/>
    <p:sldId id="280" r:id="rId8"/>
    <p:sldId id="270" r:id="rId9"/>
    <p:sldId id="281" r:id="rId10"/>
    <p:sldId id="291" r:id="rId11"/>
    <p:sldId id="271" r:id="rId12"/>
    <p:sldId id="266" r:id="rId13"/>
    <p:sldId id="420" r:id="rId14"/>
    <p:sldId id="284" r:id="rId15"/>
    <p:sldId id="273" r:id="rId16"/>
    <p:sldId id="272" r:id="rId17"/>
    <p:sldId id="288" r:id="rId18"/>
    <p:sldId id="307" r:id="rId19"/>
    <p:sldId id="366" r:id="rId20"/>
    <p:sldId id="364" r:id="rId21"/>
    <p:sldId id="392" r:id="rId22"/>
    <p:sldId id="393" r:id="rId23"/>
    <p:sldId id="394" r:id="rId24"/>
    <p:sldId id="395" r:id="rId25"/>
    <p:sldId id="327" r:id="rId26"/>
    <p:sldId id="274" r:id="rId27"/>
    <p:sldId id="292" r:id="rId28"/>
    <p:sldId id="363" r:id="rId29"/>
    <p:sldId id="306" r:id="rId30"/>
    <p:sldId id="312" r:id="rId31"/>
    <p:sldId id="293" r:id="rId32"/>
    <p:sldId id="308" r:id="rId33"/>
    <p:sldId id="309" r:id="rId34"/>
    <p:sldId id="313" r:id="rId35"/>
    <p:sldId id="315" r:id="rId36"/>
    <p:sldId id="314" r:id="rId37"/>
    <p:sldId id="316" r:id="rId38"/>
    <p:sldId id="310" r:id="rId39"/>
    <p:sldId id="311" r:id="rId40"/>
    <p:sldId id="354" r:id="rId41"/>
    <p:sldId id="353" r:id="rId42"/>
    <p:sldId id="351" r:id="rId43"/>
    <p:sldId id="352" r:id="rId44"/>
    <p:sldId id="285" r:id="rId45"/>
    <p:sldId id="283" r:id="rId46"/>
    <p:sldId id="423" r:id="rId47"/>
    <p:sldId id="286" r:id="rId48"/>
    <p:sldId id="290" r:id="rId49"/>
    <p:sldId id="267" r:id="rId50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04" autoAdjust="0"/>
  </p:normalViewPr>
  <p:slideViewPr>
    <p:cSldViewPr snapToGrid="0">
      <p:cViewPr>
        <p:scale>
          <a:sx n="120" d="100"/>
          <a:sy n="120" d="100"/>
        </p:scale>
        <p:origin x="49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45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2333/docs&#13;" TargetMode="Externa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182.92.3.13:9999/" TargetMode="External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BUPT HUB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24325" y="404043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小组成员：刘兆宏 沈尉林 李小芊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70319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整体设计方案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89537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77325" y="390525"/>
            <a:ext cx="12776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642860" y="1009650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768589" y="2136777"/>
            <a:ext cx="389482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本论坛项目的基本设计思想和理念是建立一个用户友好、功能丰富的论坛平台，使用户能够方便地进行帖子发布、交流和互动。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系统采用</a:t>
            </a:r>
            <a:r>
              <a:rPr u="sng" dirty="0">
                <a:solidFill>
                  <a:schemeClr val="bg1">
                    <a:lumMod val="85000"/>
                  </a:schemeClr>
                </a:solidFill>
              </a:rPr>
              <a:t>模块化设计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将功能划分为不同的模块，每个模块负责特定的功能。这种模块化设计使系统结构清晰，便于维护和扩展。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C:\Users\86155\Desktop\0.jpg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3075" y="0"/>
            <a:ext cx="6553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52575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 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总体来说，本项目实现了项目目标，能够达成以下功能：</a:t>
            </a:r>
            <a:endParaRPr 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a. 论坛用户可以注册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登录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、注销，并有找回密码功能。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b.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论坛用户可以编辑用户资料，包括修改密码、邮箱、用户名、个人简介，以及上传头像。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c.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论坛用户可以选择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富文本或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Markdown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编辑器对帖子进行编辑和发布，并能删除、查看和搜索帖子，其中，两种编辑器均有许多功能。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d.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论坛用户可以对论坛上的帖子进行评论和点赞，并可以编辑、删除、查看评论和取消点赞。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e.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论坛用户可以关注和取消关注其他用户，也可以查看系统通知。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       f.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管理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员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可以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注册和登录管理端，并可以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对论坛上的帖子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评论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和用户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进行审核和删除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0" lvl="1" indent="0">
              <a:buNone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bupt hub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可以为同学们提供一个轻便简洁的学术讨论空间，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为同学们提供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一个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安全、友好的交流环境。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2915285"/>
            <a:ext cx="3038475" cy="98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用户模块来处理用户的注册、登录、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登出、对其他用户的搜索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以及个人信息管理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，包括修改用户名、简介、头像、密码和邮箱。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71370" y="2546985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4650"/>
            <a:ext cx="303847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帖子模块负责帖子的编辑、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发布、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按照关键词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帖子模块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36570"/>
            <a:ext cx="3038475" cy="647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评论模块允许用户对帖子进行评论，并提供编辑和删除评论的功能。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任意多边形: 形状 36"/>
          <p:cNvSpPr/>
          <p:nvPr>
            <p:custDataLst>
              <p:tags r:id="rId2"/>
            </p:custDataLst>
          </p:nvPr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3"/>
            </p:custDataLst>
          </p:nvPr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7522845" y="5455285"/>
            <a:ext cx="3038475" cy="92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关注模块允许用户之间建立关注关系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用户可以关注其他用户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，取消已关注的用户，以及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查看自己已关注的用户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7486650" y="5025390"/>
            <a:ext cx="1417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关注模块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1667939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模块划分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6102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en-US" altLang="zh-CN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7144814" y="25003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802977" y="22027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7</a:t>
            </a:r>
            <a:endParaRPr lang="en-US" altLang="zh-CN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en-US" altLang="zh-CN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071370" y="3020695"/>
            <a:ext cx="3038475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点赞模块允许用户对帖子和评论进行点赞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同时，用户也可以取消已点赞的帖子或评论。</a:t>
            </a:r>
            <a:b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5175" y="2543175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点赞模块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370" y="5455920"/>
            <a:ext cx="3038475" cy="92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通知模块提供系统向用户发送通知的功能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35175" y="5025390"/>
            <a:ext cx="115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通知模块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86650" y="3029585"/>
            <a:ext cx="3038475" cy="654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管理员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拥有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删除违规的帖子和评论，以及处理违规用户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的权限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486650" y="2546985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管理员模块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4295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实现过程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文件结构</a:t>
            </a:r>
            <a:endParaRPr lang="zh-CN" altLang="en-US" dirty="0"/>
          </a:p>
        </p:txBody>
      </p:sp>
      <p:pic>
        <p:nvPicPr>
          <p:cNvPr id="2" name="图片 1" descr="C:\Users\86155\Desktop\tree1.PNGtree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4570" y="148590"/>
            <a:ext cx="3404235" cy="6447790"/>
          </a:xfrm>
          <a:prstGeom prst="rect">
            <a:avLst/>
          </a:prstGeom>
        </p:spPr>
      </p:pic>
      <p:pic>
        <p:nvPicPr>
          <p:cNvPr id="5" name="图片 4" descr="tre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902460"/>
            <a:ext cx="4000500" cy="4693920"/>
          </a:xfrm>
          <a:prstGeom prst="rect">
            <a:avLst/>
          </a:prstGeom>
        </p:spPr>
      </p:pic>
      <p:pic>
        <p:nvPicPr>
          <p:cNvPr id="7" name="图片 6" descr="tree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060" y="147320"/>
            <a:ext cx="3072765" cy="644906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511550" y="1902460"/>
            <a:ext cx="913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7179945" y="148590"/>
            <a:ext cx="1038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前端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0793095" y="147320"/>
            <a:ext cx="1272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</a:t>
            </a:r>
            <a:endParaRPr kumimoji="0" lang="zh-CN" altLang="en-US" sz="24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a"/>
          <p:cNvPicPr>
            <a:picLocks noChangeAspect="1"/>
          </p:cNvPicPr>
          <p:nvPr/>
        </p:nvPicPr>
        <p:blipFill>
          <a:blip r:embed="rId2"/>
          <a:srcRect r="23733"/>
          <a:stretch>
            <a:fillRect/>
          </a:stretch>
        </p:blipFill>
        <p:spPr>
          <a:xfrm>
            <a:off x="284480" y="884555"/>
            <a:ext cx="5311775" cy="1981200"/>
          </a:xfrm>
          <a:prstGeom prst="rect">
            <a:avLst/>
          </a:prstGeom>
        </p:spPr>
      </p:pic>
      <p:pic>
        <p:nvPicPr>
          <p:cNvPr id="4" name="图片 3" descr="b"/>
          <p:cNvPicPr>
            <a:picLocks noChangeAspect="1"/>
          </p:cNvPicPr>
          <p:nvPr/>
        </p:nvPicPr>
        <p:blipFill>
          <a:blip r:embed="rId3"/>
          <a:srcRect r="6763"/>
          <a:stretch>
            <a:fillRect/>
          </a:stretch>
        </p:blipFill>
        <p:spPr>
          <a:xfrm>
            <a:off x="5705475" y="1375410"/>
            <a:ext cx="6486525" cy="4427220"/>
          </a:xfrm>
          <a:prstGeom prst="rect">
            <a:avLst/>
          </a:prstGeom>
        </p:spPr>
      </p:pic>
      <p:pic>
        <p:nvPicPr>
          <p:cNvPr id="5" name="图片 4" descr="c"/>
          <p:cNvPicPr>
            <a:picLocks noChangeAspect="1"/>
          </p:cNvPicPr>
          <p:nvPr/>
        </p:nvPicPr>
        <p:blipFill>
          <a:blip r:embed="rId4"/>
          <a:srcRect r="23565"/>
          <a:stretch>
            <a:fillRect/>
          </a:stretch>
        </p:blipFill>
        <p:spPr>
          <a:xfrm>
            <a:off x="284480" y="2943860"/>
            <a:ext cx="5311775" cy="3368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"/>
          <p:cNvPicPr>
            <a:picLocks noChangeAspect="1"/>
          </p:cNvPicPr>
          <p:nvPr/>
        </p:nvPicPr>
        <p:blipFill>
          <a:blip r:embed="rId1"/>
          <a:srcRect r="20486"/>
          <a:stretch>
            <a:fillRect/>
          </a:stretch>
        </p:blipFill>
        <p:spPr>
          <a:xfrm>
            <a:off x="428625" y="434340"/>
            <a:ext cx="5525770" cy="37185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数据库表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 descr="e"/>
          <p:cNvPicPr>
            <a:picLocks noChangeAspect="1"/>
          </p:cNvPicPr>
          <p:nvPr/>
        </p:nvPicPr>
        <p:blipFill>
          <a:blip r:embed="rId3"/>
          <a:srcRect r="20779"/>
          <a:stretch>
            <a:fillRect/>
          </a:stretch>
        </p:blipFill>
        <p:spPr>
          <a:xfrm>
            <a:off x="6203950" y="1120140"/>
            <a:ext cx="5517515" cy="4617720"/>
          </a:xfrm>
          <a:prstGeom prst="rect">
            <a:avLst/>
          </a:prstGeom>
        </p:spPr>
      </p:pic>
      <p:pic>
        <p:nvPicPr>
          <p:cNvPr id="9" name="图片 8" descr="f"/>
          <p:cNvPicPr>
            <a:picLocks noChangeAspect="1"/>
          </p:cNvPicPr>
          <p:nvPr/>
        </p:nvPicPr>
        <p:blipFill>
          <a:blip r:embed="rId4"/>
          <a:srcRect r="21092"/>
          <a:stretch>
            <a:fillRect/>
          </a:stretch>
        </p:blipFill>
        <p:spPr>
          <a:xfrm>
            <a:off x="428625" y="4152900"/>
            <a:ext cx="5525770" cy="270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back.PNGbac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55215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5980" y="2753360"/>
            <a:ext cx="613410" cy="2931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项目背景与简介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041015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74417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45180" y="2753360"/>
            <a:ext cx="613410" cy="2932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技术选型与介绍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0217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4793619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380" y="2753360"/>
            <a:ext cx="613410" cy="2933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整体设计方案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79419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012821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83387" y="2753361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实现过程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698621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2320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02780" y="2753360"/>
            <a:ext cx="613410" cy="2933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项目功能展示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917823" y="279622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219440" y="2751455"/>
            <a:ext cx="613410" cy="293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总结与反思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9134483" y="279558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84512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9436100" y="2753360"/>
            <a:ext cx="613410" cy="16567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项目分工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10351143" y="2794953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670423" y="2391410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8" grpId="0"/>
      <p:bldP spid="10" grpId="0" bldLvl="0" animBg="1"/>
      <p:bldP spid="11" grpId="0"/>
      <p:bldP spid="13" grpId="0" bldLvl="0" animBg="1"/>
      <p:bldP spid="14" grpId="0"/>
      <p:bldP spid="16" grpId="0" bldLvl="0" animBg="1"/>
      <p:bldP spid="17" grpId="0"/>
      <p:bldP spid="19" grpId="0"/>
      <p:bldP spid="21" grpId="0" bldLvl="0" animBg="1"/>
      <p:bldP spid="22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22.PNG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618173"/>
            <a:ext cx="12185015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33.PNG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631508"/>
            <a:ext cx="12185015" cy="6024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44.PNG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635953"/>
            <a:ext cx="12185015" cy="60153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55.PNG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93" y="1748473"/>
            <a:ext cx="12185015" cy="3790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后端文档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530" y="61849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  <a:hlinkClick r:id="rId2"/>
              </a:rPr>
              <a:t>http://182.92.3.13:2333/docs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部署过程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使用阿里云服务器＋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项目网址：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http://182.92.3.13:9999/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Nginx是一个开源的可靠稳定、高性能、轻量级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Web服务器和反向代理服务器，被广泛应用于构建Web应用和服务，其优势如下：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静态文件服务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可以直接提供所需静态文件如CSS、JavaScript、图片等的访问，并能快速地响应请求并处理大量的并发连接。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反向代理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：作为反向代理服务器，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可以将客户端请求转发给后端的多个服务器，实现负载均衡和高可用性。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zh-CN" alt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缓存和加速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Nginx能够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将动态生成的内容缓存起来，以减少对后端数据库的频繁访问，并加快内容的传输速度。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使用Nginx部署可以提供快速的响应速度和良好的用户体验，同时还能够提高论坛的可扩展性、安全性和性能。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42887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项目功能展示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dd.PNGdd"/>
          <p:cNvPicPr>
            <a:picLocks noChangeAspect="1"/>
          </p:cNvPicPr>
          <p:nvPr/>
        </p:nvPicPr>
        <p:blipFill>
          <a:blip r:embed="rId1"/>
          <a:srcRect r="105" b="398"/>
          <a:stretch>
            <a:fillRect/>
          </a:stretch>
        </p:blipFill>
        <p:spPr>
          <a:xfrm>
            <a:off x="0" y="589280"/>
            <a:ext cx="12181840" cy="60858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论坛主界面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4680"/>
            <a:ext cx="12192000" cy="60579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bb.PNGb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8173"/>
            <a:ext cx="12192000" cy="60509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ii.PNGii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7223"/>
            <a:ext cx="12192000" cy="60128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找回密码界面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325374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项目背景与简介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cc.PNGcc"/>
          <p:cNvPicPr>
            <a:picLocks noChangeAspect="1"/>
          </p:cNvPicPr>
          <p:nvPr/>
        </p:nvPicPr>
        <p:blipFill>
          <a:blip r:embed="rId1"/>
          <a:srcRect r="1141" b="1954"/>
          <a:stretch>
            <a:fillRect/>
          </a:stretch>
        </p:blipFill>
        <p:spPr>
          <a:xfrm>
            <a:off x="0" y="621665"/>
            <a:ext cx="12192000" cy="59950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eeee.pngeeee"/>
          <p:cNvPicPr>
            <a:picLocks noChangeAspect="1"/>
          </p:cNvPicPr>
          <p:nvPr/>
        </p:nvPicPr>
        <p:blipFill>
          <a:blip r:embed="rId1"/>
          <a:srcRect r="287"/>
          <a:stretch>
            <a:fillRect/>
          </a:stretch>
        </p:blipFill>
        <p:spPr>
          <a:xfrm>
            <a:off x="0" y="92710"/>
            <a:ext cx="12172315" cy="675830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ffff.pngfff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12065"/>
            <a:ext cx="11678285" cy="68491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帖子发布界面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编辑器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jj.PNGjj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48005"/>
            <a:ext cx="12199620" cy="60706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富文本内容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kk.PNGkk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64515"/>
            <a:ext cx="12204065" cy="60826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Markdown</a:t>
            </a: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ll.PNG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202795" cy="60566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图片内容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mm.PNGmm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14680"/>
            <a:ext cx="12184380" cy="606361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回复评论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gggg.pngggg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290" y="-4127"/>
            <a:ext cx="1167828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编辑个人资料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hhhh.pnghhh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8925" y="-4127"/>
            <a:ext cx="11677015" cy="68332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账号设置界面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532411" y="49166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修改密码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rr.PNGrr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533400"/>
            <a:ext cx="12192000" cy="60769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登录页面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背景概要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BuptHub是一个小巧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</a:rPr>
              <a:t>轻量、集发布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和讨论于一体的论坛，旨在加强学生交流互助、促进知识共享和学术讨论。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需求分析：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满足学生社区的交流需求，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在传统社交媒体之外开辟出具有特定环境的学生平台，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使同学们拥有一个可以讨论课程内容、分享学习资源、解决问题的专属空间，为同学们提供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安全、友好的交流环境。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基于北邮人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论坛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的使用体验和周围同学的需求反馈，本论坛被设计为一个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更加简洁清晰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的网站，使同学们能够在更短的时间内查询到所需求的信息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让用户体验更加简约流畅。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nn.PNGn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3400"/>
            <a:ext cx="12192635" cy="601345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用户管理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oo.PNGo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" y="534988"/>
            <a:ext cx="12192635" cy="601027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帖子管理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86155\Desktop\程设\qq.PNGqq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535305"/>
            <a:ext cx="12201525" cy="605599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491521" y="92889"/>
            <a:ext cx="32090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管理端界面</a:t>
            </a:r>
            <a:endParaRPr kumimoji="0" lang="zh-CN" altLang="en-US" sz="28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66396" y="216079"/>
            <a:ext cx="320902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评论管理</a:t>
            </a:r>
            <a:endParaRPr kumimoji="0" lang="zh-CN" altLang="en-US" sz="2000" b="0" i="0" u="none" strike="noStrike" kern="1200" cap="none" spc="0" normalizeH="0" baseline="0" noProof="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70383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总结与反思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52575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总体来说，本项目实现了项目目标，能够达成以下功能：</a:t>
            </a:r>
            <a:endParaRPr 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a. 论坛用户可以注册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登录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、注销，并有找回密码功能。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b.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论坛用户可以编辑用户资料，包括修改密码、邮箱、用户名、个人简介，以及上传头像。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c.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论坛用户可以选择富文本或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Markdown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编辑器对帖子进行编辑和发布，并能删除、查看和搜索帖子，其中，两种编辑器均有许多功能。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d.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论坛用户可以对论坛上的帖子进行评论和点赞，并可以编辑、删除、查看评论和取消点赞。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e.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论坛用户可以关注和取消关注其他用户，也可以查看系统通知。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 f.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管理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员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可以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注册和登录管理端，并可以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对论坛上的帖子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评论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和用户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进行审核和删除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。</a:t>
            </a:r>
            <a:endParaRPr lang="zh-CN" altLang="en-US" dirty="0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marL="0" lvl="1" indent="0">
              <a:buNone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  B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UPTHUB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可以为同学们提供一个轻便简洁的学术讨论空间，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为同学们提供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一个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安全、友好的交流环境。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800" y="0"/>
            <a:ext cx="993076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52575" y="567690"/>
            <a:ext cx="921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/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功能扩展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489075" y="1216660"/>
            <a:ext cx="9444990" cy="18415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24965" y="1522095"/>
            <a:ext cx="9213850" cy="396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1. 用户界面改进：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-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加入页面深浅色模式转换按钮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增加个性化设置选项，允许用户自定义界面主题和布局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提供响应式设计，以便在不同设备上（如手机、平板电脑和桌面）都能良好展示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2. 社交功能增强：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引入私信功能，使用户能够直接进行一对一的交流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3. 内容质量管理：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加入用户举报机制，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鼓励用户报告不良行为或违规内容，并及时采取相应的措施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</a:rPr>
              <a:t>排序</a:t>
            </a:r>
            <a:r>
              <a:rPr dirty="0">
                <a:solidFill>
                  <a:schemeClr val="bg1">
                    <a:lumMod val="85000"/>
                  </a:schemeClr>
                </a:solidFill>
              </a:rPr>
              <a:t>和标签系统改进：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  <a:sym typeface="+mn-ea"/>
              </a:rPr>
              <a:t>   - </a:t>
            </a:r>
            <a:r>
              <a:rPr 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对帖子引入热度排序和时间排序，便于用户更高效地找到所需内容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引入标签系统，让用户能够更容易地分类和浏览特定主题的帖子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5. 社区参与和奖励机制：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85000"/>
                  </a:schemeClr>
                </a:solidFill>
              </a:rPr>
              <a:t>   - 建立声誉系统，根据用户的贡献和活跃度进行评定，提供相应的荣誉和特权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5285"/>
            <a:ext cx="242887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07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团队分工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68375" y="4005580"/>
            <a:ext cx="2407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sym typeface="+mn-ea"/>
              </a:rPr>
              <a:t>刘兆宏：后端编写，文档整理与制作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375" y="1128395"/>
            <a:ext cx="2407285" cy="2653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970" y="1179830"/>
            <a:ext cx="2407920" cy="2686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05" y="1122680"/>
            <a:ext cx="2585720" cy="27438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90610" y="4005580"/>
            <a:ext cx="23266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李小芊：部分前端页面编写，文档整理与制作，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制作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62805" y="4084320"/>
            <a:ext cx="25863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沈尉林：主要前端环境搭建与页面编写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23360" y="5471795"/>
            <a:ext cx="38658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小组成员贡献率一致</a:t>
            </a:r>
            <a:endParaRPr lang="zh-CN" altLang="en-US" sz="3200" b="1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6128" y="2428696"/>
            <a:ext cx="6059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THANKS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53151" y="893852"/>
            <a:ext cx="1781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项目目标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3601" y="938212"/>
            <a:ext cx="95250" cy="4095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0" y="1430020"/>
            <a:ext cx="5657850" cy="5219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功能目标：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论坛用户可以注册和登录，并能够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编辑用户资料、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查看用户消息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论坛用户可以对论坛上的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搜索、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点赞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帖子可以使用富文本或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Markdown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编辑器进行编辑和发布，并拥有多种内容形式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注册和登录管理端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管理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可以对论坛上的帖子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评论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和用户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进行审核和删除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2.性能目标：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精度：用户上传的文字和图片信息能够被系统正确识别、处理和输出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时间特性：用户能够快速访问和使用系统，系统能在短时间内快速响应用户的请求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故障处理：对于网络、数据库故障和安全漏洞能够及时发现和维护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5" y="1644650"/>
            <a:ext cx="28829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2930" y="4410075"/>
            <a:ext cx="2710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技术选型与介绍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6" y="1714500"/>
            <a:ext cx="69151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Vue.js + Vue Router + Naïve UI + Element Plus + Less + Axios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后端框架：FastAPI+SQLAlchemy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数据库：Sqlite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相关技术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2965450"/>
            <a:ext cx="1217930" cy="523875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3007995"/>
            <a:ext cx="1506855" cy="459740"/>
          </a:xfrm>
          <a:prstGeom prst="rect">
            <a:avLst/>
          </a:prstGeom>
        </p:spPr>
      </p:pic>
      <p:pic>
        <p:nvPicPr>
          <p:cNvPr id="4" name="图片 3" descr="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80" y="2998470"/>
            <a:ext cx="1273810" cy="427355"/>
          </a:xfrm>
          <a:prstGeom prst="rect">
            <a:avLst/>
          </a:prstGeom>
        </p:spPr>
      </p:pic>
      <p:pic>
        <p:nvPicPr>
          <p:cNvPr id="5" name="图片 4" descr="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805" y="3059430"/>
            <a:ext cx="1295400" cy="358140"/>
          </a:xfrm>
          <a:prstGeom prst="rect">
            <a:avLst/>
          </a:prstGeom>
        </p:spPr>
      </p:pic>
      <p:pic>
        <p:nvPicPr>
          <p:cNvPr id="6" name="图片 5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895" y="3698875"/>
            <a:ext cx="800100" cy="355600"/>
          </a:xfrm>
          <a:prstGeom prst="rect">
            <a:avLst/>
          </a:prstGeom>
        </p:spPr>
      </p:pic>
      <p:pic>
        <p:nvPicPr>
          <p:cNvPr id="7" name="图片 6" descr="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025" y="3645535"/>
            <a:ext cx="1726565" cy="408940"/>
          </a:xfrm>
          <a:prstGeom prst="rect">
            <a:avLst/>
          </a:prstGeom>
        </p:spPr>
      </p:pic>
      <p:pic>
        <p:nvPicPr>
          <p:cNvPr id="8" name="图片 7" descr="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990" y="4306570"/>
            <a:ext cx="1508760" cy="361950"/>
          </a:xfrm>
          <a:prstGeom prst="rect">
            <a:avLst/>
          </a:prstGeom>
        </p:spPr>
      </p:pic>
      <p:pic>
        <p:nvPicPr>
          <p:cNvPr id="9" name="图片 8" descr="h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065" y="4306570"/>
            <a:ext cx="1705610" cy="332740"/>
          </a:xfrm>
          <a:prstGeom prst="rect">
            <a:avLst/>
          </a:prstGeom>
        </p:spPr>
      </p:pic>
      <p:pic>
        <p:nvPicPr>
          <p:cNvPr id="10" name="图片 9" descr="i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4054475"/>
            <a:ext cx="1421765" cy="58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前端框架：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Vue.js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：Vue.js是一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个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JavaScript前端框架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，它采用组件化的开发方式，使得前端开发更加模块化、可维护和可扩展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具有简单易学、灵活性强和高性能等特点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Vue Router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：Vue Router是Vue.js官方提供的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路由管理器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，它允许在Vue.js应用程序中实现客户端路由。通过Vue Router，可以定义路由规则、处理路由参数和实现页面跳转等功能，从而实现页面间的无刷新切换和路由导航。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Naïve UI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Element Plus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均为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基于Vue.js的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UI组件库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，提供了丰富的UI组件和样式，可以帮助开发者快速构建美观、易用的前端界面。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具有高度可定制性和响应式设计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可以满足项目中各种前端交互和展示需求。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4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Less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：Less是一种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CSS预处理器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，它扩展了CSS的功能，提供了变量、混合（Mixin）、嵌套选择器等特性，使得CSS编写更加灵活和高效。在项目中使用Less可以提高样式代码的可维护性和重用性。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5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：Axios是一个基于Promise的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HTTP客户端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，用于在浏览器和Node.js中发送HTTP请求。它提供了简洁易用的API，支持异步请求和拦截器等功能，可以方便地与后端API进行数据交互。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7340" cy="6858000"/>
          </a:xfrm>
          <a:custGeom>
            <a:avLst/>
            <a:gdLst>
              <a:gd name="connsiteX0" fmla="*/ 0 w 8484"/>
              <a:gd name="connsiteY0" fmla="*/ 0 h 10800"/>
              <a:gd name="connsiteX1" fmla="*/ 8477 w 8484"/>
              <a:gd name="connsiteY1" fmla="*/ 0 h 10800"/>
              <a:gd name="connsiteX2" fmla="*/ 8484 w 8484"/>
              <a:gd name="connsiteY2" fmla="*/ 775 h 10800"/>
              <a:gd name="connsiteX3" fmla="*/ 7523 w 8484"/>
              <a:gd name="connsiteY3" fmla="*/ 775 h 10800"/>
              <a:gd name="connsiteX4" fmla="*/ 7545 w 8484"/>
              <a:gd name="connsiteY4" fmla="*/ 3112 h 10800"/>
              <a:gd name="connsiteX5" fmla="*/ 7553 w 8484"/>
              <a:gd name="connsiteY5" fmla="*/ 3112 h 10800"/>
              <a:gd name="connsiteX6" fmla="*/ 7589 w 8484"/>
              <a:gd name="connsiteY6" fmla="*/ 10338 h 10800"/>
              <a:gd name="connsiteX7" fmla="*/ 8471 w 8484"/>
              <a:gd name="connsiteY7" fmla="*/ 10352 h 10800"/>
              <a:gd name="connsiteX8" fmla="*/ 8477 w 8484"/>
              <a:gd name="connsiteY8" fmla="*/ 10800 h 10800"/>
              <a:gd name="connsiteX9" fmla="*/ 0 w 8484"/>
              <a:gd name="connsiteY9" fmla="*/ 10800 h 10800"/>
              <a:gd name="connsiteX10" fmla="*/ 0 w 8484"/>
              <a:gd name="connsiteY10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4" h="10800">
                <a:moveTo>
                  <a:pt x="0" y="0"/>
                </a:moveTo>
                <a:lnTo>
                  <a:pt x="8477" y="0"/>
                </a:lnTo>
                <a:lnTo>
                  <a:pt x="8484" y="775"/>
                </a:lnTo>
                <a:lnTo>
                  <a:pt x="7523" y="775"/>
                </a:lnTo>
                <a:lnTo>
                  <a:pt x="7545" y="3112"/>
                </a:lnTo>
                <a:lnTo>
                  <a:pt x="7553" y="3112"/>
                </a:lnTo>
                <a:lnTo>
                  <a:pt x="7589" y="10338"/>
                </a:lnTo>
                <a:lnTo>
                  <a:pt x="8471" y="10352"/>
                </a:lnTo>
                <a:lnTo>
                  <a:pt x="8477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10125" y="488315"/>
            <a:ext cx="691515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和数据库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</a:t>
            </a:r>
            <a:endParaRPr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1. FastAPI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：FastAPI是一个高性能的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Web框架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，基于Python语言和Starlette框架开发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具有异步、高性能和易用性等特点，支持快速构建RESTful API和Web服务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提供了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自动的API文档生成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、输入参数验证和响应模型声明等功能，使得后端开发更加高效和可靠。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2. SQLAlchemy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：SQLAlchemy是Python的一种ORM（对象关系映射）库，它提供了一种高层的数据库操作接口，使得开发者可以使用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面向对象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的方式来操作数据库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为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数据库后端提供灵活、安全和可扩展的数据持久化方案。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3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. 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：Sqlite是一种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嵌入式数据库引擎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，它是一个轻量级、零配置的数据库，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具有跨平台性、易于使用和高性能的特点，可以直接将数据库文件嵌入到应用程序中，无需单独的数据库服务器。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总结：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1.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Vue.js、Vue Router、Naïve UI和Element Plus前端框架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的组合使用，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实现丰富的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前端界面和交互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效果。同时，使用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Less和Axios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可以提高前端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开发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u="sng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效率和可维护性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2.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FastAPI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</a:t>
            </a:r>
            <a:r>
              <a:rPr lang="zh-CN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后端框架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可以满足高性能和易用性，同时支持自动生成API文档和输入参数验证，为后端开发提供便利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；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使用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Sqlite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作为</a:t>
            </a:r>
            <a:r>
              <a:rPr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数据库</a:t>
            </a:r>
            <a:r>
              <a:rPr lang="zh-CN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更加便利</a:t>
            </a: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，无需额外的数据库服务器配置和维护。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58450" y="180975"/>
            <a:ext cx="1438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PP_MARK_KEY" val="17ed6e59-ffc1-40c0-9d0c-ba6e9e1db02a"/>
  <p:tag name="COMMONDATA" val="eyJjb3VudCI6MjMzLCJoZGlkIjoiZmZkMDAxNWUyZWIyNWI3NGU2NTIwNmFmMjJmMzIzODYiLCJ1c2VyQ291bnQiOjIzM30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4014</Words>
  <Application>WPS 演示</Application>
  <PresentationFormat>宽屏</PresentationFormat>
  <Paragraphs>316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7" baseType="lpstr">
      <vt:lpstr>Arial</vt:lpstr>
      <vt:lpstr>宋体</vt:lpstr>
      <vt:lpstr>Wingdings</vt:lpstr>
      <vt:lpstr>黑体</vt:lpstr>
      <vt:lpstr>汉仪中黑KW</vt:lpstr>
      <vt:lpstr>等线</vt:lpstr>
      <vt:lpstr>汉仪中等线KW</vt:lpstr>
      <vt:lpstr>Ink Free</vt:lpstr>
      <vt:lpstr>苹方-简</vt:lpstr>
      <vt:lpstr>微软雅黑</vt:lpstr>
      <vt:lpstr>汉仪旗黑</vt:lpstr>
      <vt:lpstr>宋体</vt:lpstr>
      <vt:lpstr>Arial Unicode MS</vt:lpstr>
      <vt:lpstr>等线 Light</vt:lpstr>
      <vt:lpstr>Calibri</vt:lpstr>
      <vt:lpstr>Helvetica Neue</vt:lpstr>
      <vt:lpstr>汉仪书宋二KW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Alan_tu</cp:lastModifiedBy>
  <cp:revision>277</cp:revision>
  <dcterms:created xsi:type="dcterms:W3CDTF">2023-06-01T08:55:12Z</dcterms:created>
  <dcterms:modified xsi:type="dcterms:W3CDTF">2023-06-01T08:55:12Z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2052-5.4.0.7910</vt:lpwstr>
  </property>
  <property fmtid="{D5CDD505-2E9C-101B-9397-08002B2CF9AE}" pid="3" name="KSOTemplateUUID">
    <vt:lpwstr>v1.0_mb_FPpWAX7PGgrFDG72LkWnMw==</vt:lpwstr>
  </property>
  <property fmtid="{D5CDD505-2E9C-101B-9397-08002B2CF9AE}" pid="4" name="ICV">
    <vt:lpwstr>0EE166693365430DB2D628D2FB318270_11</vt:lpwstr>
  </property>
</Properties>
</file>